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E5"/>
    <a:srgbClr val="E7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7" autoAdjust="0"/>
    <p:restoredTop sz="94660"/>
  </p:normalViewPr>
  <p:slideViewPr>
    <p:cSldViewPr snapToGrid="0">
      <p:cViewPr varScale="1">
        <p:scale>
          <a:sx n="26" d="100"/>
          <a:sy n="26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A913-F2A0-0C4F-A9F5-118308D82CB8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AFBFB-67E6-9142-A8AF-93A39BF12AA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kampungths@gmail.com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1962682" y="4373176"/>
            <a:ext cx="10754205" cy="966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 total of 20 ART-naive and 132 ART-experienced patients were recruited. Surprisingly, the ART-naive group had a higher prevalence of abnormal LV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myocardial deformation, comparing to ART-experienced group (15.0% vs. 6.1%)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despite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their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younger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age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lower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incidence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risk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factor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CVD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(Table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&amp;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2). After six months of ART,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125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19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kept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follow-up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cohort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2DSTE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repeated.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Eight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dropped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cohort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seven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ART-experienced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group.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Five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loss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follow-up,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withdrew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from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study,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one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passed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away.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dropped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ART-naive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group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due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personal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reason.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His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LVGLS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RVGLS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within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normal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range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first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examination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t="7722" r="12126" b="6882"/>
          <a:stretch/>
        </p:blipFill>
        <p:spPr>
          <a:xfrm>
            <a:off x="995657" y="11947522"/>
            <a:ext cx="10096073" cy="64247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703717" y="29306057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632299" y="324864"/>
            <a:ext cx="22451977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Association</a:t>
            </a:r>
            <a:r>
              <a:rPr lang="zh-TW" altLang="en-US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of antiretroviral therapy with myocardial deformation in antiretroviral therapy</a:t>
            </a:r>
            <a:r>
              <a:rPr lang="zh-TW" altLang="en-US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naive</a:t>
            </a:r>
            <a:r>
              <a:rPr lang="zh-TW" altLang="en-US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b="1" dirty="0">
                <a:solidFill>
                  <a:sysClr val="windowText" lastClr="00000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HIV-infected patients</a:t>
            </a:r>
            <a:endParaRPr lang="en-US" altLang="en-US" sz="10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938205" y="1902294"/>
            <a:ext cx="30927347" cy="31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Han-Siong Toh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1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Chia-</a:t>
            </a:r>
            <a:r>
              <a:rPr lang="en-US" altLang="zh-TW" sz="320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Te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Liao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Wei-Ting Chang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Hung-Jen Tang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3,4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320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Zhih-Cherng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Chen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Yu-Hui Li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320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Jou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-Chen Li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Hui-Chun Ku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4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Wang-Ping Chen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4</a:t>
            </a:r>
            <a:endParaRPr lang="en-US" altLang="zh-TW" sz="3200" dirty="0">
              <a:solidFill>
                <a:sysClr val="windowText" lastClr="000000"/>
              </a:solidFill>
              <a:latin typeface="Arial" panose="020B0604020202020204" pitchFamily="34" charset="0"/>
            </a:endParaRPr>
          </a:p>
          <a:p>
            <a:pPr algn="ctr" defTabSz="525571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1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Department of Intensive Care Medicine, 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2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Department of Cardiology, 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3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Department of Infectious Diseases, </a:t>
            </a:r>
            <a:r>
              <a:rPr lang="en-US" altLang="zh-TW" sz="3200" baseline="300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4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Infection</a:t>
            </a:r>
            <a:r>
              <a:rPr lang="zh-TW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Control</a:t>
            </a:r>
            <a:r>
              <a:rPr lang="zh-TW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Center, </a:t>
            </a:r>
            <a:r>
              <a:rPr lang="en-US" altLang="zh-TW" sz="320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Chimei</a:t>
            </a:r>
            <a:r>
              <a:rPr lang="en-US" altLang="zh-TW" sz="32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Medical Center, Tainan, Taiwan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718" y="136198"/>
            <a:ext cx="1857692" cy="23584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563545" y="2534993"/>
            <a:ext cx="4392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Chi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Mei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HIV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Care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en-US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78756" y="134532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  <a:latin typeface="Arial" charset="0"/>
              </a:rPr>
              <a:t>PE</a:t>
            </a:r>
            <a:r>
              <a:rPr lang="en-US" altLang="zh-TW" sz="2800" b="1" dirty="0">
                <a:solidFill>
                  <a:srgbClr val="C00000"/>
                </a:solidFill>
                <a:latin typeface="Arial" charset="0"/>
              </a:rPr>
              <a:t>B</a:t>
            </a:r>
            <a:r>
              <a:rPr lang="cs-CZ" sz="2800" b="1" dirty="0">
                <a:solidFill>
                  <a:srgbClr val="C00000"/>
                </a:solidFill>
                <a:latin typeface="Arial" charset="0"/>
              </a:rPr>
              <a:t>0</a:t>
            </a:r>
            <a:r>
              <a:rPr lang="en-US" altLang="zh-TW" sz="2800" b="1" dirty="0">
                <a:solidFill>
                  <a:srgbClr val="C00000"/>
                </a:solidFill>
                <a:latin typeface="Arial" charset="0"/>
              </a:rPr>
              <a:t>184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0168" y="324864"/>
            <a:ext cx="2042120" cy="2688791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0039588" y="765057"/>
            <a:ext cx="2656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welcome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contact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us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via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line@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  <a:hlinkClick r:id="rId8"/>
              </a:rPr>
              <a:t>kampungths@</a:t>
            </a:r>
            <a:r>
              <a:rPr lang="zh-TW" altLang="en-US" sz="2400" dirty="0">
                <a:latin typeface="Arial" charset="0"/>
                <a:ea typeface="Arial" charset="0"/>
                <a:cs typeface="Arial" charset="0"/>
                <a:hlinkClick r:id="rId8"/>
              </a:rPr>
              <a:t> 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  <a:hlinkClick r:id="rId8"/>
              </a:rPr>
              <a:t>gmail.com</a:t>
            </a:r>
            <a:r>
              <a:rPr lang="en-US" altLang="zh-TW" sz="2400" dirty="0">
                <a:latin typeface="Arial" charset="0"/>
                <a:ea typeface="Arial" charset="0"/>
                <a:cs typeface="Arial" charset="0"/>
              </a:rPr>
              <a:t>).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53" y="146024"/>
            <a:ext cx="2224511" cy="2431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562349" y="2534993"/>
            <a:ext cx="2954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Heart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Function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Care</a:t>
            </a:r>
            <a:r>
              <a:rPr lang="zh-TW" altLang="en-US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en-US" sz="20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07989"/>
              </p:ext>
            </p:extLst>
          </p:nvPr>
        </p:nvGraphicFramePr>
        <p:xfrm>
          <a:off x="12000223" y="14970279"/>
          <a:ext cx="10716664" cy="1306834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35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7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Demographic data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ART-naive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ART-experienced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altLang="zh-TW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(n</a:t>
                      </a:r>
                      <a:r>
                        <a:rPr lang="zh-TW" altLang="en-US" sz="28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zh-TW" altLang="en-US" sz="28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132)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Age, mean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28.2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11.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37.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11.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Gender (M : F)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124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: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BMI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altLang="zh-TW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kg/m</a:t>
                      </a:r>
                      <a:r>
                        <a:rPr lang="en-US" altLang="zh-TW" sz="2800" b="0" kern="0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),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baseline="30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0.9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3.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3.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Years of HIV diagnosis,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median (IQR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(2-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Months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ART, median (IQR)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42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69.25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CD4 count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(per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</a:t>
                      </a:r>
                      <a:r>
                        <a:rPr lang="en-US" altLang="zh-TW" sz="2800" b="0" kern="100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altLang="zh-TW" sz="2800" b="0" kern="100" baseline="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403.9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245.1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534.6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245.0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CD4 count &lt; 200/mm</a:t>
                      </a:r>
                      <a:r>
                        <a:rPr lang="en-US" sz="2800" b="0" kern="100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(25.0)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(6.1)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83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Viral load &lt; 200 copies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/mm</a:t>
                      </a:r>
                      <a:r>
                        <a:rPr lang="en-US" altLang="zh-TW" sz="2800" b="0" kern="100" baseline="300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126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(95.5)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History of AIDS,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(4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5.5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Recreational drug used,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(1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9.8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Traditional risk factors of CVD</a:t>
                      </a:r>
                      <a:endParaRPr lang="en-GB" sz="2800" b="1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Hypertension,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33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Diabetes mellitus,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6.1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Dyslipidemia,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35.0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45.5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Smoking,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58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43.9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Obesity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(BMI</a:t>
                      </a:r>
                      <a:r>
                        <a:rPr lang="zh-TW" alt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zh-TW" altLang="en-US" sz="2800" b="0" dirty="0">
                          <a:latin typeface="Arial" charset="0"/>
                          <a:ea typeface="Arial" charset="0"/>
                          <a:cs typeface="Arial" charset="0"/>
                        </a:rPr>
                        <a:t>≥ </a:t>
                      </a:r>
                      <a:r>
                        <a:rPr lang="en-US" altLang="zh-TW" sz="2800" b="0" dirty="0">
                          <a:latin typeface="Arial" charset="0"/>
                          <a:ea typeface="Arial" charset="0"/>
                          <a:cs typeface="Arial" charset="0"/>
                        </a:rPr>
                        <a:t>30)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3.8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06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Family history of CVD, n 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20.0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37.9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3407883" y="8652717"/>
            <a:ext cx="112117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" charset="0"/>
                <a:ea typeface="Arial" charset="0"/>
                <a:cs typeface="Arial" charset="0"/>
              </a:rPr>
              <a:t>Table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en-US" sz="32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Echocardiographic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population.</a:t>
            </a:r>
            <a:endParaRPr lang="en-US" alt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14348"/>
              </p:ext>
            </p:extLst>
          </p:nvPr>
        </p:nvGraphicFramePr>
        <p:xfrm>
          <a:off x="23407884" y="9363546"/>
          <a:ext cx="18654515" cy="1216354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554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4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6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Echocardiographic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data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ART-Experienced</a:t>
                      </a:r>
                      <a:endParaRPr lang="en-GB" sz="24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ART-Naive</a:t>
                      </a:r>
                      <a:endParaRPr lang="en-GB" sz="24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ART-Experienced</a:t>
                      </a:r>
                      <a:r>
                        <a:rPr lang="zh-TW" altLang="en-US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4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(after 6 months)</a:t>
                      </a:r>
                      <a:endParaRPr lang="en-GB" sz="24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ART-Naive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altLang="zh-TW" sz="2400" kern="10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afer</a:t>
                      </a:r>
                      <a:r>
                        <a:rPr lang="en-US" altLang="zh-TW" sz="24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6 months)</a:t>
                      </a:r>
                      <a:endParaRPr lang="en-GB" sz="24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indent="0" algn="l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Left</a:t>
                      </a:r>
                      <a:r>
                        <a:rPr lang="zh-TW" altLang="en-US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ventricular</a:t>
                      </a:r>
                      <a:r>
                        <a:rPr lang="zh-TW" altLang="en-US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(LV)</a:t>
                      </a:r>
                      <a:r>
                        <a:rPr lang="zh-TW" altLang="en-US" sz="2800" b="1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function</a:t>
                      </a:r>
                      <a:endParaRPr lang="en-GB" sz="2800" b="1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zh-TW" altLang="en-US" sz="28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132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125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=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ejection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fraction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(LVEF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%),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66.2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r>
                        <a:rPr lang="en-US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63.5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66.9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7.5.3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65.5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5.3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systolic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dysfunction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(LVEF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50%),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n(%)</a:t>
                      </a:r>
                      <a:endParaRPr lang="en-GB" sz="2800" b="0" kern="100" baseline="300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(0.8)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(0.8)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diastolic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dysfunction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(E/A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0.8),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 (9.1)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(8.0)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(5.3)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hypertrophy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(LVMI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115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95),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(0.8)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(6.4)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(10.5)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GLS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(%),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-19.0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2.5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-17.8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3.0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-18.1</a:t>
                      </a:r>
                      <a:r>
                        <a:rPr 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3.4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-18.4</a:t>
                      </a:r>
                      <a:r>
                        <a:rPr lang="zh-TW" altLang="en-US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b="0" kern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2,8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Impaired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LV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GLS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(LVGLS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-15%),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zh-TW" altLang="en-US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(6.1)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15.</a:t>
                      </a:r>
                      <a:r>
                        <a:rPr lang="en-US" sz="2800" b="0" kern="100" baseline="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(6.4)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(10.5)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</a:t>
                      </a:r>
                      <a:r>
                        <a:rPr lang="zh-TW" altLang="en-US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ventricular</a:t>
                      </a:r>
                      <a:r>
                        <a:rPr lang="zh-TW" altLang="en-US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(RV)</a:t>
                      </a:r>
                      <a:r>
                        <a:rPr lang="zh-TW" altLang="en-US" sz="2800" b="1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function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RV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TDI </a:t>
                      </a:r>
                      <a:r>
                        <a:rPr lang="en-US" altLang="zh-TW" sz="2800" b="0" kern="100" baseline="0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doppler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(S’, cm/s),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dirty="0">
                          <a:latin typeface="Arial" charset="0"/>
                          <a:ea typeface="Arial" charset="0"/>
                          <a:cs typeface="Arial" charset="0"/>
                        </a:rPr>
                        <a:t>14.8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2.2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14.7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1.5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14.2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2.2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14.5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1.4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TAPSE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(mm),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Arial" charset="0"/>
                          <a:ea typeface="Arial" charset="0"/>
                          <a:cs typeface="Arial" charset="0"/>
                        </a:rPr>
                        <a:t>22.9</a:t>
                      </a:r>
                      <a:r>
                        <a:rPr lang="zh-TW" alt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2.9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22.2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22.7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2.9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23.2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2.1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RV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systolic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dysfunction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(S’&lt;11.5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TAPSE&lt;16),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800" dirty="0"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zh-TW" altLang="en-US" sz="2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dirty="0">
                          <a:latin typeface="Arial" charset="0"/>
                          <a:ea typeface="Arial" charset="0"/>
                          <a:cs typeface="Arial" charset="0"/>
                        </a:rPr>
                        <a:t>(6.1)</a:t>
                      </a:r>
                      <a:endParaRPr lang="en-US" sz="2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(8.8)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（</a:t>
                      </a: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5.3)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GLS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(%),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-19.2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4.4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-18.8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4.4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-18.9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4.4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239902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-18.9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5.2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Impaired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RV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GLS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(RVGLS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-18%),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43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(32.6)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(40)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(40.0)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(36.8)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1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Pulmonary</a:t>
                      </a:r>
                      <a:r>
                        <a:rPr lang="zh-TW" altLang="en-US" sz="2800" b="1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1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hypertension</a:t>
                      </a:r>
                      <a:endParaRPr lang="en-GB" sz="2800" b="1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RV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systolic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pressure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mmHg),</a:t>
                      </a:r>
                      <a:r>
                        <a:rPr lang="zh-TW" alt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</a:t>
                      </a:r>
                      <a:r>
                        <a:rPr lang="en-US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ean </a:t>
                      </a:r>
                      <a:r>
                        <a:rPr lang="en-GB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SD</a:t>
                      </a:r>
                      <a:r>
                        <a:rPr lang="zh-TW" altLang="en-US" sz="2800" b="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16.8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6.7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17.2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4.0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</a:t>
                      </a:r>
                      <a:r>
                        <a:rPr lang="zh-TW" altLang="en-US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6.6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03671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17.5</a:t>
                      </a:r>
                      <a:r>
                        <a:rPr lang="zh-TW" altLang="en-US" sz="280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GB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± </a:t>
                      </a:r>
                      <a:r>
                        <a:rPr lang="en-US" altLang="zh-TW" sz="2800" kern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4.2</a:t>
                      </a:r>
                      <a:endParaRPr lang="en-GB" sz="280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92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Pulmonary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hypertension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(RVSP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25mmHg),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zh-TW" altLang="en-US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baseline="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en-GB" sz="2800" b="0" kern="1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(10.6)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1(5)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(10.4)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(5.3)</a:t>
                      </a:r>
                      <a:endParaRPr lang="en-GB" sz="2800" b="0" kern="1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12000223" y="14117382"/>
            <a:ext cx="10233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" charset="0"/>
                <a:ea typeface="Arial" charset="0"/>
                <a:cs typeface="Arial" charset="0"/>
              </a:rPr>
              <a:t>Table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en-US" sz="3200" b="1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Demographic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3200" b="1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b="1" dirty="0">
                <a:latin typeface="Arial" charset="0"/>
                <a:ea typeface="Arial" charset="0"/>
                <a:cs typeface="Arial" charset="0"/>
              </a:rPr>
              <a:t>population.</a:t>
            </a:r>
            <a:r>
              <a:rPr lang="zh-TW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3277" y="3551701"/>
            <a:ext cx="2877711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3600" b="1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  <a:endParaRPr lang="en-US" sz="3600" b="1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3278" y="4373176"/>
            <a:ext cx="1076515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HIV infection has been associated with cardiac dysfunction due to multifactorial causes.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previous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2D speckle-tracking echocardiography (2DSTE)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noticed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impaired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deformation is high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prevalen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asymptomatic HIV-infected patients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Although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antiretroviral therapy (ART) can lower the risk of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cardiovascular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disease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CVD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, its effect on the myocardial strain remains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unclear.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Thus,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his study aims to investigate whether myocardial deformation change is reversible after 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initiation of ART in ART-naive population.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3277" y="11508634"/>
            <a:ext cx="2082621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  <a:endParaRPr lang="en-US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3717" y="18313818"/>
            <a:ext cx="10673765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This prospective cohort study enrolled asymptomatic </a:t>
            </a:r>
            <a:r>
              <a:rPr lang="en-US" sz="3200" b="1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ART-naive</a:t>
            </a:r>
            <a:r>
              <a:rPr lang="en-US" sz="28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HIV-infected patients from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August 2017 to August 2018 in a medical center of Taiwan. Simultaneously, patients with </a:t>
            </a:r>
            <a:r>
              <a:rPr lang="en-US" sz="3200" b="1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regular ART</a:t>
            </a:r>
            <a:r>
              <a:rPr lang="zh-TW" altLang="en-US" sz="3200" b="1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were also recruited for comparison.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Patients with symptoms or history of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acute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illness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heart failure were excluded.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Medical records, history of HIV infection, risk factors f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or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cardiovascular disease were reviewed.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DSTE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was performed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during enrolment and repeated after six months to measure the left ventricular (LV)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right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ventricular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(RV)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myocardial strain.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Abnormal LV global longitudinal strain (LVGLS)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RV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global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longitudinal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strain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(RVGLS)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de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fi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ned as greater than -15%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-18%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respectively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. A greater absolute</a:t>
            </a:r>
            <a:r>
              <a:rPr lang="zh-TW" alt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solidFill>
                  <a:srgbClr val="212529"/>
                </a:solidFill>
                <a:latin typeface="Arial" charset="0"/>
                <a:ea typeface="Arial" charset="0"/>
                <a:cs typeface="Arial" charset="0"/>
              </a:rPr>
              <a:t>number of GLS represents better myocardial deformation.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978966" y="3551700"/>
            <a:ext cx="185178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endParaRPr lang="en-US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407884" y="21945540"/>
            <a:ext cx="295465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3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Conclusions</a:t>
            </a:r>
            <a:endParaRPr lang="en-US" sz="3600" b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432301" y="22534762"/>
            <a:ext cx="18630100" cy="5910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is the first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cohort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study applying 2DSTE in Asian HIV-infected population, and to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evaluate the effect of ART on myocardial deformation. 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our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previous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study,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e demonstrated that impaired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deformation is high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ly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prevalen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in asymptomatic HIV-infected patients despite a preserved LV and RV function derived by the traditional echocardiography.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During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follow-up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repeated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2DSTE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after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six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months,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this preliminary data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showed that myocardial deformation is likely to be reversed after the initiation of ART in naive patients.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 result emphasizes the importance of early ART initiation on CVD.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However, the long term effect of ART remains a question, and we expected further analysis of this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ongoing cohort could provide more evidence on the impact of ART on CVD in the future.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407884" y="4334770"/>
            <a:ext cx="18678933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After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six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months,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 prevalence of abnormal LV myocardial deformation for the ART-naive group dropped to 10.5%, while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6.4% of the experienced group had abnormal myocardial deformation. The LVGLS changes of ART-naive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and experienced group were -0.9 ± 4.1% and 0.1 ± 3.4% respectively.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Regarding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systolic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function,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more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patients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ART-experienced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found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impaired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RVGLS.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However,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its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clinical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significance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determined.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hand,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no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significance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change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RV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systolic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TW" sz="3200" dirty="0">
                <a:latin typeface="Arial" charset="0"/>
                <a:ea typeface="Arial" charset="0"/>
                <a:cs typeface="Arial" charset="0"/>
              </a:rPr>
              <a:t>pressure.</a:t>
            </a:r>
            <a:r>
              <a:rPr lang="zh-TW" alt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TW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71590" y="1020449"/>
            <a:ext cx="1092860" cy="109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1322</Words>
  <Application>Microsoft Office PowerPoint</Application>
  <PresentationFormat>Benutzerdefiniert</PresentationFormat>
  <Paragraphs>158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Alexander Leb</cp:lastModifiedBy>
  <cp:revision>54</cp:revision>
  <dcterms:created xsi:type="dcterms:W3CDTF">2016-06-23T11:49:10Z</dcterms:created>
  <dcterms:modified xsi:type="dcterms:W3CDTF">2020-06-30T14:49:58Z</dcterms:modified>
</cp:coreProperties>
</file>